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3" r:id="rId6"/>
    <p:sldId id="264" r:id="rId7"/>
    <p:sldId id="278" r:id="rId8"/>
    <p:sldId id="262" r:id="rId9"/>
    <p:sldId id="265" r:id="rId10"/>
    <p:sldId id="266" r:id="rId11"/>
    <p:sldId id="277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CE1"/>
    <a:srgbClr val="4A452A"/>
    <a:srgbClr val="FFC0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4B15-EA64-442A-978F-A25A064CE72F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B4B15-EA64-442A-978F-A25A064CE72F}" type="datetimeFigureOut">
              <a:rPr lang="en-US" smtClean="0"/>
              <a:pPr/>
              <a:t>11/16/2009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F3932-0333-46A5-B27A-A4C28EA307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905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</a:t>
            </a:r>
            <a:r>
              <a:rPr lang="en-US" sz="2800" dirty="0" smtClean="0">
                <a:latin typeface="Magneto" pitchFamily="82" charset="0"/>
              </a:rPr>
              <a:t>, Mark and Luke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Filled with rage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~ </a:t>
            </a:r>
            <a:r>
              <a:rPr lang="en-US" sz="3200" b="1" i="1" dirty="0" err="1" smtClean="0">
                <a:solidFill>
                  <a:schemeClr val="bg1"/>
                </a:solidFill>
              </a:rPr>
              <a:t>anoia</a:t>
            </a:r>
            <a:r>
              <a:rPr lang="en-US" sz="3200" dirty="0" smtClean="0">
                <a:latin typeface="+mj-lt"/>
              </a:rPr>
              <a:t>, literally, </a:t>
            </a:r>
            <a:r>
              <a:rPr lang="en-US" sz="3200" i="1" dirty="0" smtClean="0">
                <a:latin typeface="+mj-lt"/>
              </a:rPr>
              <a:t>without mind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KJV,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madness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</a:rPr>
              <a:t>“The new law requires you to keep perpetual Sabbath, and you, because you are idle for one day, suppose you </a:t>
            </a:r>
            <a:r>
              <a:rPr lang="en-US" sz="2600" smtClean="0">
                <a:latin typeface="+mj-lt"/>
              </a:rPr>
              <a:t>are pious … The </a:t>
            </a:r>
            <a:r>
              <a:rPr lang="en-US" sz="2600" dirty="0" smtClean="0">
                <a:latin typeface="+mj-lt"/>
              </a:rPr>
              <a:t>Lord God does not take pleasure in such observances, if </a:t>
            </a:r>
          </a:p>
          <a:p>
            <a:r>
              <a:rPr lang="en-US" sz="2600" dirty="0" smtClean="0">
                <a:latin typeface="+mj-lt"/>
              </a:rPr>
              <a:t>there is any perjured person or </a:t>
            </a:r>
          </a:p>
          <a:p>
            <a:r>
              <a:rPr lang="en-US" sz="2600" dirty="0" smtClean="0">
                <a:latin typeface="+mj-lt"/>
              </a:rPr>
              <a:t>thief among you, let him cease to</a:t>
            </a:r>
          </a:p>
          <a:p>
            <a:r>
              <a:rPr lang="en-US" sz="2600" dirty="0" smtClean="0">
                <a:latin typeface="+mj-lt"/>
              </a:rPr>
              <a:t> be so; if any adulterer, let him </a:t>
            </a:r>
          </a:p>
          <a:p>
            <a:r>
              <a:rPr lang="en-US" sz="2600" dirty="0" smtClean="0">
                <a:latin typeface="+mj-lt"/>
              </a:rPr>
              <a:t>repent; then he has kept the sweet</a:t>
            </a:r>
          </a:p>
          <a:p>
            <a:r>
              <a:rPr lang="en-US" sz="2600" dirty="0" smtClean="0">
                <a:latin typeface="+mj-lt"/>
              </a:rPr>
              <a:t> and true </a:t>
            </a:r>
            <a:r>
              <a:rPr lang="en-US" sz="2600" dirty="0" err="1" smtClean="0">
                <a:latin typeface="+mj-lt"/>
              </a:rPr>
              <a:t>sabbaths</a:t>
            </a:r>
            <a:r>
              <a:rPr lang="en-US" sz="2600" dirty="0" smtClean="0">
                <a:latin typeface="+mj-lt"/>
              </a:rPr>
              <a:t> of God. If </a:t>
            </a:r>
          </a:p>
          <a:p>
            <a:r>
              <a:rPr lang="en-US" sz="2600" dirty="0" smtClean="0">
                <a:latin typeface="+mj-lt"/>
              </a:rPr>
              <a:t>any one has impure hands, let </a:t>
            </a:r>
          </a:p>
          <a:p>
            <a:r>
              <a:rPr lang="en-US" sz="2600" dirty="0" smtClean="0">
                <a:latin typeface="+mj-lt"/>
              </a:rPr>
              <a:t>him wash and be pure.” – Justin</a:t>
            </a:r>
          </a:p>
          <a:p>
            <a:r>
              <a:rPr lang="en-US" sz="2600" dirty="0" smtClean="0">
                <a:latin typeface="+mj-lt"/>
              </a:rPr>
              <a:t>Martyr, Dialogues 12.3</a:t>
            </a:r>
            <a:endParaRPr lang="en-US" sz="26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Law is the O.T. standard (613 precepts)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7526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365 negative; 248 positive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348552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Sermon on the Mount is N.T. standard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34290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O.T. says, "Do" (Do-attitudes); N.T. says, "Be" (Be-attitudes)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Parables</a:t>
            </a:r>
            <a:r>
              <a:rPr lang="en-US" sz="3200" dirty="0" smtClean="0">
                <a:latin typeface="+mj-lt"/>
              </a:rPr>
              <a:t> ~ </a:t>
            </a:r>
            <a:r>
              <a:rPr lang="en-US" sz="3200" b="1" i="1" dirty="0" err="1" smtClean="0">
                <a:solidFill>
                  <a:schemeClr val="bg1"/>
                </a:solidFill>
              </a:rPr>
              <a:t>para</a:t>
            </a:r>
            <a:r>
              <a:rPr lang="en-US" sz="3200" dirty="0" smtClean="0">
                <a:latin typeface="+mj-lt"/>
              </a:rPr>
              <a:t> (</a:t>
            </a:r>
            <a:r>
              <a:rPr lang="en-US" sz="3200" i="1" dirty="0" smtClean="0">
                <a:latin typeface="+mj-lt"/>
              </a:rPr>
              <a:t>alongside</a:t>
            </a:r>
            <a:r>
              <a:rPr lang="en-US" sz="3200" dirty="0" smtClean="0">
                <a:latin typeface="+mj-lt"/>
              </a:rPr>
              <a:t>) + </a:t>
            </a:r>
            <a:r>
              <a:rPr lang="en-US" sz="3200" b="1" i="1" dirty="0" err="1" smtClean="0">
                <a:solidFill>
                  <a:schemeClr val="bg1"/>
                </a:solidFill>
              </a:rPr>
              <a:t>ballō</a:t>
            </a:r>
            <a:r>
              <a:rPr lang="en-US" sz="3200" dirty="0" smtClean="0">
                <a:latin typeface="+mj-lt"/>
              </a:rPr>
              <a:t> (</a:t>
            </a:r>
            <a:r>
              <a:rPr lang="en-US" sz="3200" i="1" dirty="0" smtClean="0">
                <a:latin typeface="+mj-lt"/>
              </a:rPr>
              <a:t>to throw</a:t>
            </a:r>
            <a:r>
              <a:rPr lang="en-US" sz="3200" dirty="0" smtClean="0">
                <a:latin typeface="+mj-lt"/>
              </a:rPr>
              <a:t>) – an earthly story with a heavenly meaning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1</a:t>
            </a:r>
            <a:r>
              <a:rPr lang="en-US" sz="3200" baseline="30000" dirty="0" smtClean="0">
                <a:latin typeface="+mj-lt"/>
              </a:rPr>
              <a:t>st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understand</a:t>
            </a:r>
            <a:r>
              <a:rPr lang="en-US" sz="3200" dirty="0" smtClean="0">
                <a:latin typeface="+mj-lt"/>
              </a:rPr>
              <a:t> ~ </a:t>
            </a:r>
            <a:r>
              <a:rPr lang="en-US" sz="3200" b="1" i="1" dirty="0" err="1" smtClean="0">
                <a:solidFill>
                  <a:schemeClr val="bg1"/>
                </a:solidFill>
              </a:rPr>
              <a:t>eidō</a:t>
            </a:r>
            <a:r>
              <a:rPr lang="en-US" sz="3200" dirty="0" smtClean="0">
                <a:latin typeface="+mj-lt"/>
              </a:rPr>
              <a:t> – </a:t>
            </a:r>
            <a:r>
              <a:rPr lang="en-US" sz="3200" dirty="0" err="1" smtClean="0">
                <a:latin typeface="+mj-lt"/>
              </a:rPr>
              <a:t>compre-hend</a:t>
            </a:r>
            <a:r>
              <a:rPr lang="en-US" sz="3200" dirty="0" smtClean="0">
                <a:latin typeface="+mj-lt"/>
              </a:rPr>
              <a:t> intuitively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06926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2</a:t>
            </a:r>
            <a:r>
              <a:rPr lang="en-US" sz="3200" baseline="30000" dirty="0" smtClean="0">
                <a:latin typeface="+mj-lt"/>
              </a:rPr>
              <a:t>nd</a:t>
            </a:r>
            <a:r>
              <a:rPr lang="en-US" sz="3200" dirty="0" smtClean="0">
                <a:latin typeface="+mj-lt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understand</a:t>
            </a:r>
            <a:r>
              <a:rPr lang="en-US" sz="3200" dirty="0" smtClean="0">
                <a:latin typeface="+mj-lt"/>
              </a:rPr>
              <a:t> ~ </a:t>
            </a:r>
            <a:r>
              <a:rPr lang="en-US" sz="3200" b="1" i="1" dirty="0" err="1" smtClean="0">
                <a:solidFill>
                  <a:schemeClr val="bg1"/>
                </a:solidFill>
              </a:rPr>
              <a:t>ginōskō</a:t>
            </a:r>
            <a:r>
              <a:rPr lang="en-US" sz="3200" dirty="0" smtClean="0">
                <a:latin typeface="+mj-lt"/>
              </a:rPr>
              <a:t> – </a:t>
            </a:r>
            <a:r>
              <a:rPr lang="en-US" sz="3200" dirty="0" err="1" smtClean="0">
                <a:latin typeface="+mj-lt"/>
              </a:rPr>
              <a:t>compre-hend</a:t>
            </a:r>
            <a:r>
              <a:rPr lang="en-US" sz="3200" dirty="0" smtClean="0">
                <a:latin typeface="+mj-lt"/>
              </a:rPr>
              <a:t> by experience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Tribulation</a:t>
            </a:r>
            <a:r>
              <a:rPr lang="en-US" sz="3200" dirty="0" smtClean="0">
                <a:latin typeface="+mj-lt"/>
              </a:rPr>
              <a:t> ~ </a:t>
            </a:r>
            <a:r>
              <a:rPr lang="en-US" sz="3200" b="1" i="1" dirty="0" err="1" smtClean="0">
                <a:solidFill>
                  <a:schemeClr val="bg1"/>
                </a:solidFill>
              </a:rPr>
              <a:t>thlispis</a:t>
            </a:r>
            <a:r>
              <a:rPr lang="en-US" sz="3200" dirty="0" smtClean="0">
                <a:latin typeface="+mj-lt"/>
              </a:rPr>
              <a:t> – from root meaning “pressure”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Three things that rip us off: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1. The devil (hard ground)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1791073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2. The flesh (stony ground)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310825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3. The world (thorny ground)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5" grpId="2"/>
      <p:bldP spid="7" grpId="0"/>
      <p:bldP spid="7" grpId="1"/>
      <p:bldP spid="7" grpId="2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76300" y="882650"/>
            <a:ext cx="502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latin typeface="+mj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650" y="858838"/>
            <a:ext cx="5032375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1216026" y="3743330"/>
            <a:ext cx="1755776" cy="360363"/>
            <a:chOff x="2374" y="2330"/>
            <a:chExt cx="1106" cy="227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2558" y="2330"/>
              <a:ext cx="76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374" y="2344"/>
              <a:ext cx="1106" cy="213"/>
            </a:xfrm>
            <a:prstGeom prst="rect">
              <a:avLst/>
            </a:prstGeom>
            <a:solidFill>
              <a:srgbClr val="0033CC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+mj-lt"/>
                </a:rPr>
                <a:t>Last Supper</a:t>
              </a:r>
            </a:p>
          </p:txBody>
        </p:sp>
      </p:grp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4318000" y="1390650"/>
            <a:ext cx="1778000" cy="396875"/>
            <a:chOff x="4328" y="848"/>
            <a:chExt cx="892" cy="25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510" y="1022"/>
              <a:ext cx="76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4328" y="848"/>
              <a:ext cx="892" cy="213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+mj-lt"/>
                </a:rPr>
                <a:t>Gethsemane</a:t>
              </a:r>
            </a:p>
          </p:txBody>
        </p:sp>
      </p:grpSp>
      <p:grpSp>
        <p:nvGrpSpPr>
          <p:cNvPr id="19" name="Group 30"/>
          <p:cNvGrpSpPr>
            <a:grpSpLocks/>
          </p:cNvGrpSpPr>
          <p:nvPr/>
        </p:nvGrpSpPr>
        <p:grpSpPr bwMode="auto">
          <a:xfrm>
            <a:off x="3079750" y="1931992"/>
            <a:ext cx="1568450" cy="655639"/>
            <a:chOff x="3548" y="1189"/>
            <a:chExt cx="988" cy="413"/>
          </a:xfrm>
        </p:grpSpPr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78" y="1526"/>
              <a:ext cx="76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548" y="1189"/>
              <a:ext cx="988" cy="368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+mj-lt"/>
                </a:rPr>
                <a:t>Council Chambers</a:t>
              </a:r>
            </a:p>
          </p:txBody>
        </p:sp>
      </p:grpSp>
      <p:grpSp>
        <p:nvGrpSpPr>
          <p:cNvPr id="22" name="Group 25"/>
          <p:cNvGrpSpPr>
            <a:grpSpLocks/>
          </p:cNvGrpSpPr>
          <p:nvPr/>
        </p:nvGrpSpPr>
        <p:grpSpPr bwMode="auto">
          <a:xfrm>
            <a:off x="2870200" y="1019178"/>
            <a:ext cx="1244600" cy="692153"/>
            <a:chOff x="3416" y="614"/>
            <a:chExt cx="784" cy="436"/>
          </a:xfrm>
        </p:grpSpPr>
        <p:sp>
          <p:nvSpPr>
            <p:cNvPr id="23" name="Oval 23"/>
            <p:cNvSpPr>
              <a:spLocks noChangeArrowheads="1"/>
            </p:cNvSpPr>
            <p:nvPr/>
          </p:nvSpPr>
          <p:spPr bwMode="auto">
            <a:xfrm>
              <a:off x="3602" y="974"/>
              <a:ext cx="76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3416" y="614"/>
              <a:ext cx="784" cy="368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+mj-lt"/>
                </a:rPr>
                <a:t>Pilate’s Quarters</a:t>
              </a:r>
            </a:p>
          </p:txBody>
        </p:sp>
      </p:grpSp>
      <p:grpSp>
        <p:nvGrpSpPr>
          <p:cNvPr id="25" name="Group 28"/>
          <p:cNvGrpSpPr>
            <a:grpSpLocks/>
          </p:cNvGrpSpPr>
          <p:nvPr/>
        </p:nvGrpSpPr>
        <p:grpSpPr bwMode="auto">
          <a:xfrm>
            <a:off x="825501" y="2651125"/>
            <a:ext cx="1307766" cy="650875"/>
            <a:chOff x="2128" y="1642"/>
            <a:chExt cx="688" cy="410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2390" y="1642"/>
              <a:ext cx="76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128" y="1684"/>
              <a:ext cx="688" cy="368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+mj-lt"/>
                </a:rPr>
                <a:t>Herod’s Palace</a:t>
              </a:r>
            </a:p>
          </p:txBody>
        </p:sp>
      </p:grpSp>
      <p:sp>
        <p:nvSpPr>
          <p:cNvPr id="28" name="Freeform 31"/>
          <p:cNvSpPr>
            <a:spLocks/>
          </p:cNvSpPr>
          <p:nvPr/>
        </p:nvSpPr>
        <p:spPr bwMode="auto">
          <a:xfrm>
            <a:off x="1651000" y="1752600"/>
            <a:ext cx="3035300" cy="2009775"/>
          </a:xfrm>
          <a:custGeom>
            <a:avLst/>
            <a:gdLst/>
            <a:ahLst/>
            <a:cxnLst>
              <a:cxn ang="0">
                <a:pos x="0" y="1256"/>
              </a:cxn>
              <a:cxn ang="0">
                <a:pos x="340" y="1256"/>
              </a:cxn>
              <a:cxn ang="0">
                <a:pos x="396" y="1240"/>
              </a:cxn>
              <a:cxn ang="0">
                <a:pos x="420" y="1232"/>
              </a:cxn>
              <a:cxn ang="0">
                <a:pos x="432" y="1228"/>
              </a:cxn>
              <a:cxn ang="0">
                <a:pos x="516" y="1192"/>
              </a:cxn>
              <a:cxn ang="0">
                <a:pos x="620" y="1124"/>
              </a:cxn>
              <a:cxn ang="0">
                <a:pos x="704" y="1052"/>
              </a:cxn>
              <a:cxn ang="0">
                <a:pos x="776" y="976"/>
              </a:cxn>
              <a:cxn ang="0">
                <a:pos x="872" y="908"/>
              </a:cxn>
              <a:cxn ang="0">
                <a:pos x="896" y="884"/>
              </a:cxn>
              <a:cxn ang="0">
                <a:pos x="904" y="872"/>
              </a:cxn>
              <a:cxn ang="0">
                <a:pos x="1004" y="816"/>
              </a:cxn>
              <a:cxn ang="0">
                <a:pos x="1180" y="744"/>
              </a:cxn>
              <a:cxn ang="0">
                <a:pos x="1252" y="720"/>
              </a:cxn>
              <a:cxn ang="0">
                <a:pos x="1336" y="700"/>
              </a:cxn>
              <a:cxn ang="0">
                <a:pos x="1400" y="676"/>
              </a:cxn>
              <a:cxn ang="0">
                <a:pos x="1524" y="632"/>
              </a:cxn>
              <a:cxn ang="0">
                <a:pos x="1640" y="560"/>
              </a:cxn>
              <a:cxn ang="0">
                <a:pos x="1672" y="528"/>
              </a:cxn>
              <a:cxn ang="0">
                <a:pos x="1708" y="464"/>
              </a:cxn>
              <a:cxn ang="0">
                <a:pos x="1740" y="440"/>
              </a:cxn>
              <a:cxn ang="0">
                <a:pos x="1800" y="384"/>
              </a:cxn>
              <a:cxn ang="0">
                <a:pos x="1840" y="344"/>
              </a:cxn>
              <a:cxn ang="0">
                <a:pos x="1872" y="276"/>
              </a:cxn>
              <a:cxn ang="0">
                <a:pos x="1884" y="160"/>
              </a:cxn>
              <a:cxn ang="0">
                <a:pos x="1888" y="16"/>
              </a:cxn>
              <a:cxn ang="0">
                <a:pos x="1900" y="8"/>
              </a:cxn>
              <a:cxn ang="0">
                <a:pos x="1904" y="0"/>
              </a:cxn>
            </a:cxnLst>
            <a:rect l="0" t="0" r="r" b="b"/>
            <a:pathLst>
              <a:path w="1904" h="1262">
                <a:moveTo>
                  <a:pt x="0" y="1256"/>
                </a:moveTo>
                <a:cubicBezTo>
                  <a:pt x="114" y="1262"/>
                  <a:pt x="225" y="1259"/>
                  <a:pt x="340" y="1256"/>
                </a:cubicBezTo>
                <a:cubicBezTo>
                  <a:pt x="358" y="1250"/>
                  <a:pt x="377" y="1246"/>
                  <a:pt x="396" y="1240"/>
                </a:cubicBezTo>
                <a:cubicBezTo>
                  <a:pt x="404" y="1238"/>
                  <a:pt x="412" y="1235"/>
                  <a:pt x="420" y="1232"/>
                </a:cubicBezTo>
                <a:cubicBezTo>
                  <a:pt x="424" y="1231"/>
                  <a:pt x="432" y="1228"/>
                  <a:pt x="432" y="1228"/>
                </a:cubicBezTo>
                <a:cubicBezTo>
                  <a:pt x="455" y="1211"/>
                  <a:pt x="488" y="1201"/>
                  <a:pt x="516" y="1192"/>
                </a:cubicBezTo>
                <a:cubicBezTo>
                  <a:pt x="546" y="1182"/>
                  <a:pt x="592" y="1142"/>
                  <a:pt x="620" y="1124"/>
                </a:cubicBezTo>
                <a:cubicBezTo>
                  <a:pt x="647" y="1106"/>
                  <a:pt x="683" y="1078"/>
                  <a:pt x="704" y="1052"/>
                </a:cubicBezTo>
                <a:cubicBezTo>
                  <a:pt x="724" y="1026"/>
                  <a:pt x="749" y="994"/>
                  <a:pt x="776" y="976"/>
                </a:cubicBezTo>
                <a:cubicBezTo>
                  <a:pt x="795" y="947"/>
                  <a:pt x="843" y="926"/>
                  <a:pt x="872" y="908"/>
                </a:cubicBezTo>
                <a:cubicBezTo>
                  <a:pt x="882" y="902"/>
                  <a:pt x="890" y="893"/>
                  <a:pt x="896" y="884"/>
                </a:cubicBezTo>
                <a:cubicBezTo>
                  <a:pt x="899" y="880"/>
                  <a:pt x="900" y="875"/>
                  <a:pt x="904" y="872"/>
                </a:cubicBezTo>
                <a:cubicBezTo>
                  <a:pt x="931" y="849"/>
                  <a:pt x="972" y="830"/>
                  <a:pt x="1004" y="816"/>
                </a:cubicBezTo>
                <a:cubicBezTo>
                  <a:pt x="1063" y="791"/>
                  <a:pt x="1115" y="757"/>
                  <a:pt x="1180" y="744"/>
                </a:cubicBezTo>
                <a:cubicBezTo>
                  <a:pt x="1204" y="732"/>
                  <a:pt x="1226" y="726"/>
                  <a:pt x="1252" y="720"/>
                </a:cubicBezTo>
                <a:cubicBezTo>
                  <a:pt x="1278" y="703"/>
                  <a:pt x="1306" y="703"/>
                  <a:pt x="1336" y="700"/>
                </a:cubicBezTo>
                <a:cubicBezTo>
                  <a:pt x="1359" y="694"/>
                  <a:pt x="1379" y="684"/>
                  <a:pt x="1400" y="676"/>
                </a:cubicBezTo>
                <a:cubicBezTo>
                  <a:pt x="1441" y="661"/>
                  <a:pt x="1486" y="656"/>
                  <a:pt x="1524" y="632"/>
                </a:cubicBezTo>
                <a:cubicBezTo>
                  <a:pt x="1564" y="607"/>
                  <a:pt x="1597" y="581"/>
                  <a:pt x="1640" y="560"/>
                </a:cubicBezTo>
                <a:cubicBezTo>
                  <a:pt x="1649" y="546"/>
                  <a:pt x="1661" y="541"/>
                  <a:pt x="1672" y="528"/>
                </a:cubicBezTo>
                <a:cubicBezTo>
                  <a:pt x="1687" y="510"/>
                  <a:pt x="1694" y="484"/>
                  <a:pt x="1708" y="464"/>
                </a:cubicBezTo>
                <a:cubicBezTo>
                  <a:pt x="1720" y="447"/>
                  <a:pt x="1722" y="454"/>
                  <a:pt x="1740" y="440"/>
                </a:cubicBezTo>
                <a:cubicBezTo>
                  <a:pt x="1762" y="422"/>
                  <a:pt x="1777" y="399"/>
                  <a:pt x="1800" y="384"/>
                </a:cubicBezTo>
                <a:cubicBezTo>
                  <a:pt x="1806" y="366"/>
                  <a:pt x="1825" y="354"/>
                  <a:pt x="1840" y="344"/>
                </a:cubicBezTo>
                <a:cubicBezTo>
                  <a:pt x="1858" y="317"/>
                  <a:pt x="1866" y="306"/>
                  <a:pt x="1872" y="276"/>
                </a:cubicBezTo>
                <a:cubicBezTo>
                  <a:pt x="1875" y="214"/>
                  <a:pt x="1875" y="206"/>
                  <a:pt x="1884" y="160"/>
                </a:cubicBezTo>
                <a:cubicBezTo>
                  <a:pt x="1885" y="112"/>
                  <a:pt x="1883" y="64"/>
                  <a:pt x="1888" y="16"/>
                </a:cubicBezTo>
                <a:cubicBezTo>
                  <a:pt x="1889" y="11"/>
                  <a:pt x="1897" y="11"/>
                  <a:pt x="1900" y="8"/>
                </a:cubicBezTo>
                <a:cubicBezTo>
                  <a:pt x="1902" y="6"/>
                  <a:pt x="1903" y="3"/>
                  <a:pt x="190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9" name="Freeform 32"/>
          <p:cNvSpPr>
            <a:spLocks/>
          </p:cNvSpPr>
          <p:nvPr/>
        </p:nvSpPr>
        <p:spPr bwMode="auto">
          <a:xfrm>
            <a:off x="3162300" y="1758950"/>
            <a:ext cx="1511300" cy="1079500"/>
          </a:xfrm>
          <a:custGeom>
            <a:avLst/>
            <a:gdLst/>
            <a:ahLst/>
            <a:cxnLst>
              <a:cxn ang="0">
                <a:pos x="936" y="0"/>
              </a:cxn>
              <a:cxn ang="0">
                <a:pos x="916" y="36"/>
              </a:cxn>
              <a:cxn ang="0">
                <a:pos x="880" y="204"/>
              </a:cxn>
              <a:cxn ang="0">
                <a:pos x="840" y="276"/>
              </a:cxn>
              <a:cxn ang="0">
                <a:pos x="828" y="300"/>
              </a:cxn>
              <a:cxn ang="0">
                <a:pos x="784" y="360"/>
              </a:cxn>
              <a:cxn ang="0">
                <a:pos x="748" y="424"/>
              </a:cxn>
              <a:cxn ang="0">
                <a:pos x="720" y="448"/>
              </a:cxn>
              <a:cxn ang="0">
                <a:pos x="692" y="480"/>
              </a:cxn>
              <a:cxn ang="0">
                <a:pos x="628" y="524"/>
              </a:cxn>
              <a:cxn ang="0">
                <a:pos x="588" y="552"/>
              </a:cxn>
              <a:cxn ang="0">
                <a:pos x="556" y="584"/>
              </a:cxn>
              <a:cxn ang="0">
                <a:pos x="452" y="628"/>
              </a:cxn>
              <a:cxn ang="0">
                <a:pos x="384" y="660"/>
              </a:cxn>
              <a:cxn ang="0">
                <a:pos x="316" y="680"/>
              </a:cxn>
              <a:cxn ang="0">
                <a:pos x="108" y="676"/>
              </a:cxn>
              <a:cxn ang="0">
                <a:pos x="72" y="656"/>
              </a:cxn>
              <a:cxn ang="0">
                <a:pos x="32" y="624"/>
              </a:cxn>
              <a:cxn ang="0">
                <a:pos x="16" y="516"/>
              </a:cxn>
            </a:cxnLst>
            <a:rect l="0" t="0" r="r" b="b"/>
            <a:pathLst>
              <a:path w="936" h="680">
                <a:moveTo>
                  <a:pt x="936" y="0"/>
                </a:moveTo>
                <a:cubicBezTo>
                  <a:pt x="918" y="28"/>
                  <a:pt x="923" y="15"/>
                  <a:pt x="916" y="36"/>
                </a:cubicBezTo>
                <a:cubicBezTo>
                  <a:pt x="910" y="93"/>
                  <a:pt x="895" y="148"/>
                  <a:pt x="880" y="204"/>
                </a:cubicBezTo>
                <a:cubicBezTo>
                  <a:pt x="873" y="231"/>
                  <a:pt x="870" y="266"/>
                  <a:pt x="840" y="276"/>
                </a:cubicBezTo>
                <a:cubicBezTo>
                  <a:pt x="835" y="283"/>
                  <a:pt x="833" y="293"/>
                  <a:pt x="828" y="300"/>
                </a:cubicBezTo>
                <a:cubicBezTo>
                  <a:pt x="815" y="320"/>
                  <a:pt x="795" y="338"/>
                  <a:pt x="784" y="360"/>
                </a:cubicBezTo>
                <a:cubicBezTo>
                  <a:pt x="771" y="385"/>
                  <a:pt x="768" y="404"/>
                  <a:pt x="748" y="424"/>
                </a:cubicBezTo>
                <a:cubicBezTo>
                  <a:pt x="743" y="440"/>
                  <a:pt x="734" y="439"/>
                  <a:pt x="720" y="448"/>
                </a:cubicBezTo>
                <a:cubicBezTo>
                  <a:pt x="701" y="476"/>
                  <a:pt x="712" y="467"/>
                  <a:pt x="692" y="480"/>
                </a:cubicBezTo>
                <a:cubicBezTo>
                  <a:pt x="662" y="526"/>
                  <a:pt x="670" y="496"/>
                  <a:pt x="628" y="524"/>
                </a:cubicBezTo>
                <a:cubicBezTo>
                  <a:pt x="614" y="533"/>
                  <a:pt x="602" y="543"/>
                  <a:pt x="588" y="552"/>
                </a:cubicBezTo>
                <a:cubicBezTo>
                  <a:pt x="569" y="581"/>
                  <a:pt x="581" y="572"/>
                  <a:pt x="556" y="584"/>
                </a:cubicBezTo>
                <a:cubicBezTo>
                  <a:pt x="530" y="623"/>
                  <a:pt x="492" y="617"/>
                  <a:pt x="452" y="628"/>
                </a:cubicBezTo>
                <a:cubicBezTo>
                  <a:pt x="428" y="635"/>
                  <a:pt x="407" y="650"/>
                  <a:pt x="384" y="660"/>
                </a:cubicBezTo>
                <a:cubicBezTo>
                  <a:pt x="362" y="670"/>
                  <a:pt x="339" y="672"/>
                  <a:pt x="316" y="680"/>
                </a:cubicBezTo>
                <a:cubicBezTo>
                  <a:pt x="247" y="679"/>
                  <a:pt x="177" y="679"/>
                  <a:pt x="108" y="676"/>
                </a:cubicBezTo>
                <a:cubicBezTo>
                  <a:pt x="94" y="676"/>
                  <a:pt x="72" y="656"/>
                  <a:pt x="72" y="656"/>
                </a:cubicBezTo>
                <a:cubicBezTo>
                  <a:pt x="65" y="645"/>
                  <a:pt x="44" y="628"/>
                  <a:pt x="32" y="624"/>
                </a:cubicBezTo>
                <a:cubicBezTo>
                  <a:pt x="0" y="577"/>
                  <a:pt x="16" y="610"/>
                  <a:pt x="16" y="516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0" name="Freeform 33"/>
          <p:cNvSpPr>
            <a:spLocks/>
          </p:cNvSpPr>
          <p:nvPr/>
        </p:nvSpPr>
        <p:spPr bwMode="auto">
          <a:xfrm>
            <a:off x="3149600" y="1657350"/>
            <a:ext cx="84138" cy="895350"/>
          </a:xfrm>
          <a:custGeom>
            <a:avLst/>
            <a:gdLst/>
            <a:ahLst/>
            <a:cxnLst>
              <a:cxn ang="0">
                <a:pos x="20" y="564"/>
              </a:cxn>
              <a:cxn ang="0">
                <a:pos x="0" y="484"/>
              </a:cxn>
              <a:cxn ang="0">
                <a:pos x="4" y="396"/>
              </a:cxn>
              <a:cxn ang="0">
                <a:pos x="52" y="244"/>
              </a:cxn>
              <a:cxn ang="0">
                <a:pos x="52" y="0"/>
              </a:cxn>
            </a:cxnLst>
            <a:rect l="0" t="0" r="r" b="b"/>
            <a:pathLst>
              <a:path w="53" h="564">
                <a:moveTo>
                  <a:pt x="20" y="564"/>
                </a:moveTo>
                <a:cubicBezTo>
                  <a:pt x="15" y="537"/>
                  <a:pt x="9" y="510"/>
                  <a:pt x="0" y="484"/>
                </a:cubicBezTo>
                <a:cubicBezTo>
                  <a:pt x="1" y="455"/>
                  <a:pt x="1" y="425"/>
                  <a:pt x="4" y="396"/>
                </a:cubicBezTo>
                <a:cubicBezTo>
                  <a:pt x="10" y="343"/>
                  <a:pt x="51" y="300"/>
                  <a:pt x="52" y="244"/>
                </a:cubicBezTo>
                <a:cubicBezTo>
                  <a:pt x="53" y="163"/>
                  <a:pt x="52" y="81"/>
                  <a:pt x="5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1" name="Freeform 34"/>
          <p:cNvSpPr>
            <a:spLocks/>
          </p:cNvSpPr>
          <p:nvPr/>
        </p:nvSpPr>
        <p:spPr bwMode="auto">
          <a:xfrm>
            <a:off x="1327150" y="1682750"/>
            <a:ext cx="1924050" cy="1035050"/>
          </a:xfrm>
          <a:custGeom>
            <a:avLst/>
            <a:gdLst/>
            <a:ahLst/>
            <a:cxnLst>
              <a:cxn ang="0">
                <a:pos x="1172" y="0"/>
              </a:cxn>
              <a:cxn ang="0">
                <a:pos x="1140" y="8"/>
              </a:cxn>
              <a:cxn ang="0">
                <a:pos x="1052" y="116"/>
              </a:cxn>
              <a:cxn ang="0">
                <a:pos x="996" y="192"/>
              </a:cxn>
              <a:cxn ang="0">
                <a:pos x="920" y="292"/>
              </a:cxn>
              <a:cxn ang="0">
                <a:pos x="872" y="344"/>
              </a:cxn>
              <a:cxn ang="0">
                <a:pos x="804" y="384"/>
              </a:cxn>
              <a:cxn ang="0">
                <a:pos x="768" y="400"/>
              </a:cxn>
              <a:cxn ang="0">
                <a:pos x="652" y="440"/>
              </a:cxn>
              <a:cxn ang="0">
                <a:pos x="592" y="448"/>
              </a:cxn>
              <a:cxn ang="0">
                <a:pos x="572" y="456"/>
              </a:cxn>
              <a:cxn ang="0">
                <a:pos x="372" y="468"/>
              </a:cxn>
              <a:cxn ang="0">
                <a:pos x="268" y="492"/>
              </a:cxn>
              <a:cxn ang="0">
                <a:pos x="188" y="508"/>
              </a:cxn>
              <a:cxn ang="0">
                <a:pos x="140" y="536"/>
              </a:cxn>
              <a:cxn ang="0">
                <a:pos x="96" y="568"/>
              </a:cxn>
              <a:cxn ang="0">
                <a:pos x="64" y="584"/>
              </a:cxn>
              <a:cxn ang="0">
                <a:pos x="48" y="608"/>
              </a:cxn>
              <a:cxn ang="0">
                <a:pos x="36" y="612"/>
              </a:cxn>
              <a:cxn ang="0">
                <a:pos x="8" y="640"/>
              </a:cxn>
              <a:cxn ang="0">
                <a:pos x="0" y="652"/>
              </a:cxn>
            </a:cxnLst>
            <a:rect l="0" t="0" r="r" b="b"/>
            <a:pathLst>
              <a:path w="1172" h="652">
                <a:moveTo>
                  <a:pt x="1172" y="0"/>
                </a:moveTo>
                <a:cubicBezTo>
                  <a:pt x="1161" y="3"/>
                  <a:pt x="1148" y="0"/>
                  <a:pt x="1140" y="8"/>
                </a:cubicBezTo>
                <a:cubicBezTo>
                  <a:pt x="1107" y="41"/>
                  <a:pt x="1085" y="83"/>
                  <a:pt x="1052" y="116"/>
                </a:cubicBezTo>
                <a:cubicBezTo>
                  <a:pt x="1045" y="145"/>
                  <a:pt x="1013" y="168"/>
                  <a:pt x="996" y="192"/>
                </a:cubicBezTo>
                <a:cubicBezTo>
                  <a:pt x="971" y="226"/>
                  <a:pt x="950" y="262"/>
                  <a:pt x="920" y="292"/>
                </a:cubicBezTo>
                <a:cubicBezTo>
                  <a:pt x="914" y="311"/>
                  <a:pt x="890" y="332"/>
                  <a:pt x="872" y="344"/>
                </a:cubicBezTo>
                <a:cubicBezTo>
                  <a:pt x="852" y="374"/>
                  <a:pt x="830" y="367"/>
                  <a:pt x="804" y="384"/>
                </a:cubicBezTo>
                <a:cubicBezTo>
                  <a:pt x="793" y="391"/>
                  <a:pt x="779" y="393"/>
                  <a:pt x="768" y="400"/>
                </a:cubicBezTo>
                <a:cubicBezTo>
                  <a:pt x="732" y="424"/>
                  <a:pt x="694" y="435"/>
                  <a:pt x="652" y="440"/>
                </a:cubicBezTo>
                <a:cubicBezTo>
                  <a:pt x="617" y="452"/>
                  <a:pt x="675" y="433"/>
                  <a:pt x="592" y="448"/>
                </a:cubicBezTo>
                <a:cubicBezTo>
                  <a:pt x="585" y="449"/>
                  <a:pt x="579" y="454"/>
                  <a:pt x="572" y="456"/>
                </a:cubicBezTo>
                <a:cubicBezTo>
                  <a:pt x="499" y="482"/>
                  <a:pt x="507" y="465"/>
                  <a:pt x="372" y="468"/>
                </a:cubicBezTo>
                <a:cubicBezTo>
                  <a:pt x="331" y="485"/>
                  <a:pt x="320" y="489"/>
                  <a:pt x="268" y="492"/>
                </a:cubicBezTo>
                <a:cubicBezTo>
                  <a:pt x="218" y="509"/>
                  <a:pt x="245" y="503"/>
                  <a:pt x="188" y="508"/>
                </a:cubicBezTo>
                <a:cubicBezTo>
                  <a:pt x="171" y="517"/>
                  <a:pt x="158" y="530"/>
                  <a:pt x="140" y="536"/>
                </a:cubicBezTo>
                <a:cubicBezTo>
                  <a:pt x="129" y="553"/>
                  <a:pt x="115" y="562"/>
                  <a:pt x="96" y="568"/>
                </a:cubicBezTo>
                <a:cubicBezTo>
                  <a:pt x="72" y="604"/>
                  <a:pt x="112" y="550"/>
                  <a:pt x="64" y="584"/>
                </a:cubicBezTo>
                <a:cubicBezTo>
                  <a:pt x="56" y="590"/>
                  <a:pt x="57" y="605"/>
                  <a:pt x="48" y="608"/>
                </a:cubicBezTo>
                <a:cubicBezTo>
                  <a:pt x="44" y="609"/>
                  <a:pt x="40" y="611"/>
                  <a:pt x="36" y="612"/>
                </a:cubicBezTo>
                <a:cubicBezTo>
                  <a:pt x="18" y="640"/>
                  <a:pt x="29" y="633"/>
                  <a:pt x="8" y="640"/>
                </a:cubicBezTo>
                <a:cubicBezTo>
                  <a:pt x="5" y="644"/>
                  <a:pt x="0" y="652"/>
                  <a:pt x="0" y="65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2" name="Freeform 36"/>
          <p:cNvSpPr>
            <a:spLocks/>
          </p:cNvSpPr>
          <p:nvPr/>
        </p:nvSpPr>
        <p:spPr bwMode="auto">
          <a:xfrm>
            <a:off x="1263650" y="1612900"/>
            <a:ext cx="1981200" cy="1054100"/>
          </a:xfrm>
          <a:custGeom>
            <a:avLst/>
            <a:gdLst/>
            <a:ahLst/>
            <a:cxnLst>
              <a:cxn ang="0">
                <a:pos x="1172" y="0"/>
              </a:cxn>
              <a:cxn ang="0">
                <a:pos x="1140" y="8"/>
              </a:cxn>
              <a:cxn ang="0">
                <a:pos x="1052" y="116"/>
              </a:cxn>
              <a:cxn ang="0">
                <a:pos x="996" y="192"/>
              </a:cxn>
              <a:cxn ang="0">
                <a:pos x="920" y="292"/>
              </a:cxn>
              <a:cxn ang="0">
                <a:pos x="872" y="344"/>
              </a:cxn>
              <a:cxn ang="0">
                <a:pos x="804" y="384"/>
              </a:cxn>
              <a:cxn ang="0">
                <a:pos x="768" y="400"/>
              </a:cxn>
              <a:cxn ang="0">
                <a:pos x="652" y="440"/>
              </a:cxn>
              <a:cxn ang="0">
                <a:pos x="592" y="448"/>
              </a:cxn>
              <a:cxn ang="0">
                <a:pos x="572" y="456"/>
              </a:cxn>
              <a:cxn ang="0">
                <a:pos x="372" y="468"/>
              </a:cxn>
              <a:cxn ang="0">
                <a:pos x="268" y="492"/>
              </a:cxn>
              <a:cxn ang="0">
                <a:pos x="188" y="508"/>
              </a:cxn>
              <a:cxn ang="0">
                <a:pos x="140" y="536"/>
              </a:cxn>
              <a:cxn ang="0">
                <a:pos x="96" y="568"/>
              </a:cxn>
              <a:cxn ang="0">
                <a:pos x="64" y="584"/>
              </a:cxn>
              <a:cxn ang="0">
                <a:pos x="48" y="608"/>
              </a:cxn>
              <a:cxn ang="0">
                <a:pos x="36" y="612"/>
              </a:cxn>
              <a:cxn ang="0">
                <a:pos x="8" y="640"/>
              </a:cxn>
              <a:cxn ang="0">
                <a:pos x="0" y="652"/>
              </a:cxn>
            </a:cxnLst>
            <a:rect l="0" t="0" r="r" b="b"/>
            <a:pathLst>
              <a:path w="1172" h="652">
                <a:moveTo>
                  <a:pt x="1172" y="0"/>
                </a:moveTo>
                <a:cubicBezTo>
                  <a:pt x="1161" y="3"/>
                  <a:pt x="1148" y="0"/>
                  <a:pt x="1140" y="8"/>
                </a:cubicBezTo>
                <a:cubicBezTo>
                  <a:pt x="1107" y="41"/>
                  <a:pt x="1085" y="83"/>
                  <a:pt x="1052" y="116"/>
                </a:cubicBezTo>
                <a:cubicBezTo>
                  <a:pt x="1045" y="145"/>
                  <a:pt x="1013" y="168"/>
                  <a:pt x="996" y="192"/>
                </a:cubicBezTo>
                <a:cubicBezTo>
                  <a:pt x="971" y="226"/>
                  <a:pt x="950" y="262"/>
                  <a:pt x="920" y="292"/>
                </a:cubicBezTo>
                <a:cubicBezTo>
                  <a:pt x="914" y="311"/>
                  <a:pt x="890" y="332"/>
                  <a:pt x="872" y="344"/>
                </a:cubicBezTo>
                <a:cubicBezTo>
                  <a:pt x="852" y="374"/>
                  <a:pt x="830" y="367"/>
                  <a:pt x="804" y="384"/>
                </a:cubicBezTo>
                <a:cubicBezTo>
                  <a:pt x="793" y="391"/>
                  <a:pt x="779" y="393"/>
                  <a:pt x="768" y="400"/>
                </a:cubicBezTo>
                <a:cubicBezTo>
                  <a:pt x="732" y="424"/>
                  <a:pt x="694" y="435"/>
                  <a:pt x="652" y="440"/>
                </a:cubicBezTo>
                <a:cubicBezTo>
                  <a:pt x="617" y="452"/>
                  <a:pt x="675" y="433"/>
                  <a:pt x="592" y="448"/>
                </a:cubicBezTo>
                <a:cubicBezTo>
                  <a:pt x="585" y="449"/>
                  <a:pt x="579" y="454"/>
                  <a:pt x="572" y="456"/>
                </a:cubicBezTo>
                <a:cubicBezTo>
                  <a:pt x="499" y="482"/>
                  <a:pt x="507" y="465"/>
                  <a:pt x="372" y="468"/>
                </a:cubicBezTo>
                <a:cubicBezTo>
                  <a:pt x="331" y="485"/>
                  <a:pt x="320" y="489"/>
                  <a:pt x="268" y="492"/>
                </a:cubicBezTo>
                <a:cubicBezTo>
                  <a:pt x="218" y="509"/>
                  <a:pt x="245" y="503"/>
                  <a:pt x="188" y="508"/>
                </a:cubicBezTo>
                <a:cubicBezTo>
                  <a:pt x="171" y="517"/>
                  <a:pt x="158" y="530"/>
                  <a:pt x="140" y="536"/>
                </a:cubicBezTo>
                <a:cubicBezTo>
                  <a:pt x="129" y="553"/>
                  <a:pt x="115" y="562"/>
                  <a:pt x="96" y="568"/>
                </a:cubicBezTo>
                <a:cubicBezTo>
                  <a:pt x="72" y="604"/>
                  <a:pt x="112" y="550"/>
                  <a:pt x="64" y="584"/>
                </a:cubicBezTo>
                <a:cubicBezTo>
                  <a:pt x="56" y="590"/>
                  <a:pt x="57" y="605"/>
                  <a:pt x="48" y="608"/>
                </a:cubicBezTo>
                <a:cubicBezTo>
                  <a:pt x="44" y="609"/>
                  <a:pt x="40" y="611"/>
                  <a:pt x="36" y="612"/>
                </a:cubicBezTo>
                <a:cubicBezTo>
                  <a:pt x="18" y="640"/>
                  <a:pt x="29" y="633"/>
                  <a:pt x="8" y="640"/>
                </a:cubicBezTo>
                <a:cubicBezTo>
                  <a:pt x="5" y="644"/>
                  <a:pt x="0" y="652"/>
                  <a:pt x="0" y="65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grpSp>
        <p:nvGrpSpPr>
          <p:cNvPr id="33" name="Group 41"/>
          <p:cNvGrpSpPr>
            <a:grpSpLocks/>
          </p:cNvGrpSpPr>
          <p:nvPr/>
        </p:nvGrpSpPr>
        <p:grpSpPr bwMode="auto">
          <a:xfrm>
            <a:off x="1524000" y="990600"/>
            <a:ext cx="1047750" cy="398463"/>
            <a:chOff x="2568" y="602"/>
            <a:chExt cx="660" cy="251"/>
          </a:xfrm>
        </p:grpSpPr>
        <p:sp>
          <p:nvSpPr>
            <p:cNvPr id="34" name="Oval 38"/>
            <p:cNvSpPr>
              <a:spLocks noChangeArrowheads="1"/>
            </p:cNvSpPr>
            <p:nvPr/>
          </p:nvSpPr>
          <p:spPr bwMode="auto">
            <a:xfrm>
              <a:off x="3138" y="602"/>
              <a:ext cx="76" cy="76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" name="Text Box 40"/>
            <p:cNvSpPr txBox="1">
              <a:spLocks noChangeArrowheads="1"/>
            </p:cNvSpPr>
            <p:nvPr/>
          </p:nvSpPr>
          <p:spPr bwMode="auto">
            <a:xfrm>
              <a:off x="2568" y="640"/>
              <a:ext cx="660" cy="213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+mj-lt"/>
                </a:rPr>
                <a:t>Calvary</a:t>
              </a:r>
            </a:p>
          </p:txBody>
        </p:sp>
      </p:grpSp>
      <p:sp>
        <p:nvSpPr>
          <p:cNvPr id="36" name="Freeform 43"/>
          <p:cNvSpPr>
            <a:spLocks/>
          </p:cNvSpPr>
          <p:nvPr/>
        </p:nvSpPr>
        <p:spPr bwMode="auto">
          <a:xfrm>
            <a:off x="2514600" y="1054100"/>
            <a:ext cx="660400" cy="630238"/>
          </a:xfrm>
          <a:custGeom>
            <a:avLst/>
            <a:gdLst/>
            <a:ahLst/>
            <a:cxnLst>
              <a:cxn ang="0">
                <a:pos x="416" y="396"/>
              </a:cxn>
              <a:cxn ang="0">
                <a:pos x="300" y="392"/>
              </a:cxn>
              <a:cxn ang="0">
                <a:pos x="264" y="368"/>
              </a:cxn>
              <a:cxn ang="0">
                <a:pos x="236" y="332"/>
              </a:cxn>
              <a:cxn ang="0">
                <a:pos x="224" y="184"/>
              </a:cxn>
              <a:cxn ang="0">
                <a:pos x="196" y="156"/>
              </a:cxn>
              <a:cxn ang="0">
                <a:pos x="100" y="112"/>
              </a:cxn>
              <a:cxn ang="0">
                <a:pos x="44" y="48"/>
              </a:cxn>
              <a:cxn ang="0">
                <a:pos x="16" y="20"/>
              </a:cxn>
              <a:cxn ang="0">
                <a:pos x="0" y="0"/>
              </a:cxn>
            </a:cxnLst>
            <a:rect l="0" t="0" r="r" b="b"/>
            <a:pathLst>
              <a:path w="416" h="397">
                <a:moveTo>
                  <a:pt x="416" y="396"/>
                </a:moveTo>
                <a:cubicBezTo>
                  <a:pt x="377" y="395"/>
                  <a:pt x="338" y="397"/>
                  <a:pt x="300" y="392"/>
                </a:cubicBezTo>
                <a:cubicBezTo>
                  <a:pt x="286" y="390"/>
                  <a:pt x="264" y="368"/>
                  <a:pt x="264" y="368"/>
                </a:cubicBezTo>
                <a:cubicBezTo>
                  <a:pt x="245" y="339"/>
                  <a:pt x="255" y="351"/>
                  <a:pt x="236" y="332"/>
                </a:cubicBezTo>
                <a:cubicBezTo>
                  <a:pt x="214" y="266"/>
                  <a:pt x="233" y="329"/>
                  <a:pt x="224" y="184"/>
                </a:cubicBezTo>
                <a:cubicBezTo>
                  <a:pt x="223" y="171"/>
                  <a:pt x="196" y="156"/>
                  <a:pt x="196" y="156"/>
                </a:cubicBezTo>
                <a:cubicBezTo>
                  <a:pt x="175" y="124"/>
                  <a:pt x="136" y="116"/>
                  <a:pt x="100" y="112"/>
                </a:cubicBezTo>
                <a:cubicBezTo>
                  <a:pt x="77" y="97"/>
                  <a:pt x="69" y="65"/>
                  <a:pt x="44" y="48"/>
                </a:cubicBezTo>
                <a:cubicBezTo>
                  <a:pt x="26" y="20"/>
                  <a:pt x="37" y="27"/>
                  <a:pt x="16" y="20"/>
                </a:cubicBezTo>
                <a:cubicBezTo>
                  <a:pt x="6" y="5"/>
                  <a:pt x="11" y="11"/>
                  <a:pt x="0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1066800" y="405765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+mj-lt"/>
              </a:rPr>
              <a:t>From the “Upper Room” to </a:t>
            </a:r>
            <a:r>
              <a:rPr lang="en-US" sz="1800" dirty="0" smtClean="0">
                <a:latin typeface="+mj-lt"/>
              </a:rPr>
              <a:t>“Calvary”</a:t>
            </a:r>
            <a:endParaRPr lang="en-US" sz="1800" dirty="0">
              <a:latin typeface="+mj-lt"/>
            </a:endParaRP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889000" y="4705350"/>
            <a:ext cx="2514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Annas</a:t>
            </a:r>
            <a:r>
              <a:rPr lang="en-US" sz="1600" dirty="0">
                <a:latin typeface="+mj-lt"/>
              </a:rPr>
              <a:t> (Jn. 18:18-24)</a:t>
            </a:r>
          </a:p>
          <a:p>
            <a:pPr>
              <a:buFontTx/>
              <a:buChar char="•"/>
            </a:pPr>
            <a:r>
              <a:rPr lang="en-US" sz="1600" dirty="0">
                <a:latin typeface="+mj-lt"/>
              </a:rPr>
              <a:t> Caiaphas (Matt. 26:57-68</a:t>
            </a:r>
            <a:r>
              <a:rPr lang="en-US" sz="1600" dirty="0" smtClean="0">
                <a:latin typeface="+mj-lt"/>
              </a:rPr>
              <a:t>)</a:t>
            </a:r>
            <a:endParaRPr lang="en-US" sz="1600" dirty="0">
              <a:latin typeface="+mj-lt"/>
            </a:endParaRP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3441700" y="4705350"/>
            <a:ext cx="2882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>
                <a:latin typeface="+mj-lt"/>
              </a:rPr>
              <a:t> Pilate (Mark 15:2-5)</a:t>
            </a:r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3441700" y="4946650"/>
            <a:ext cx="2806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+mj-lt"/>
              </a:rPr>
              <a:t> Herod (Lu. 23:6-12)</a:t>
            </a:r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3441700" y="5210175"/>
            <a:ext cx="2882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>
                <a:latin typeface="+mj-lt"/>
              </a:rPr>
              <a:t> Pilate (Matt. 27:15-30)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4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5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6" grpId="0" animBg="1"/>
      <p:bldP spid="36" grpId="1" animBg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1066800" y="4953000"/>
            <a:ext cx="464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smtClean="0">
                <a:latin typeface="+mj-lt"/>
              </a:rPr>
              <a:t>“The Place of the Skull”</a:t>
            </a:r>
            <a:endParaRPr lang="en-US" sz="1800" dirty="0">
              <a:latin typeface="+mj-lt"/>
            </a:endParaRPr>
          </a:p>
        </p:txBody>
      </p:sp>
      <p:pic>
        <p:nvPicPr>
          <p:cNvPr id="43" name="Picture 42" descr="_CT205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821197"/>
            <a:ext cx="6172200" cy="413180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Hab. 1:13 ~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You are of purer eyes than to behold evil,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And cannot look on wickedness.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286000"/>
            <a:ext cx="5867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1 Cor. 5:21 ~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For He made Him who knew no sin to be sin for us, that we might become the righteousness of God in Him. </a:t>
            </a:r>
            <a:endParaRPr lang="en-US" sz="32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4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Gospel ~ from Old English </a:t>
            </a:r>
            <a:r>
              <a:rPr lang="en-US" sz="3200" b="1" i="1" dirty="0" err="1" smtClean="0">
                <a:solidFill>
                  <a:schemeClr val="bg1"/>
                </a:solidFill>
              </a:rPr>
              <a:t>gōdspel</a:t>
            </a:r>
            <a:r>
              <a:rPr lang="en-US" sz="3200" dirty="0" smtClean="0">
                <a:latin typeface="+mj-lt"/>
              </a:rPr>
              <a:t> – </a:t>
            </a:r>
            <a:r>
              <a:rPr lang="en-US" sz="3200" b="1" i="1" dirty="0" err="1" smtClean="0">
                <a:solidFill>
                  <a:schemeClr val="bg1"/>
                </a:solidFill>
              </a:rPr>
              <a:t>gōd</a:t>
            </a:r>
            <a:r>
              <a:rPr lang="en-US" sz="3200" dirty="0" smtClean="0">
                <a:latin typeface="+mj-lt"/>
              </a:rPr>
              <a:t> (good) </a:t>
            </a:r>
            <a:r>
              <a:rPr lang="en-US" sz="3200" b="1" i="1" dirty="0" err="1" smtClean="0">
                <a:solidFill>
                  <a:schemeClr val="bg1"/>
                </a:solidFill>
              </a:rPr>
              <a:t>spel</a:t>
            </a:r>
            <a:r>
              <a:rPr lang="en-US" sz="3200" dirty="0" smtClean="0">
                <a:latin typeface="+mj-lt"/>
              </a:rPr>
              <a:t> (tale)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703696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euangelion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~ good message</a:t>
            </a:r>
            <a:endParaRPr lang="en-US" sz="32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237096"/>
            <a:ext cx="586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Synoptic ~ </a:t>
            </a:r>
            <a:r>
              <a:rPr lang="en-US" sz="3200" b="1" i="1" dirty="0" smtClean="0">
                <a:solidFill>
                  <a:schemeClr val="bg1"/>
                </a:solidFill>
              </a:rPr>
              <a:t>sun</a:t>
            </a:r>
            <a:r>
              <a:rPr lang="en-US" sz="3200" dirty="0" smtClean="0">
                <a:latin typeface="+mj-lt"/>
              </a:rPr>
              <a:t> (</a:t>
            </a:r>
            <a:r>
              <a:rPr lang="en-US" sz="3200" i="1" dirty="0" smtClean="0">
                <a:latin typeface="+mj-lt"/>
              </a:rPr>
              <a:t>with</a:t>
            </a:r>
            <a:r>
              <a:rPr lang="en-US" sz="3200" dirty="0" smtClean="0">
                <a:latin typeface="+mj-lt"/>
              </a:rPr>
              <a:t>) + </a:t>
            </a:r>
            <a:r>
              <a:rPr lang="en-US" sz="3200" b="1" i="1" dirty="0" err="1" smtClean="0">
                <a:solidFill>
                  <a:schemeClr val="bg1"/>
                </a:solidFill>
              </a:rPr>
              <a:t>optikos</a:t>
            </a:r>
            <a:r>
              <a:rPr lang="en-US" sz="3200" dirty="0" smtClean="0">
                <a:latin typeface="+mj-lt"/>
              </a:rPr>
              <a:t> (noun form of </a:t>
            </a:r>
            <a:r>
              <a:rPr lang="en-US" sz="3200" i="1" dirty="0" smtClean="0">
                <a:latin typeface="+mj-lt"/>
              </a:rPr>
              <a:t>to see</a:t>
            </a:r>
            <a:r>
              <a:rPr lang="en-US" sz="3200" dirty="0" smtClean="0">
                <a:latin typeface="+mj-lt"/>
              </a:rPr>
              <a:t>)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</a:rPr>
              <a:t>Hogwashizomai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533398" y="914400"/>
          <a:ext cx="5771868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934"/>
                <a:gridCol w="2885934"/>
              </a:tblGrid>
              <a:tr h="876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6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33400" y="1076980"/>
            <a:ext cx="287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Matthew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1964084"/>
            <a:ext cx="287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Mark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3400" y="2819400"/>
            <a:ext cx="2878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Luke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3400" y="3730332"/>
            <a:ext cx="28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Magneto" pitchFamily="82" charset="0"/>
              </a:rPr>
              <a:t>John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21056" y="1066800"/>
            <a:ext cx="288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agneto" pitchFamily="82" charset="0"/>
              </a:rPr>
              <a:t>King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21056" y="1950436"/>
            <a:ext cx="288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agneto" pitchFamily="82" charset="0"/>
              </a:rPr>
              <a:t>Servant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21056" y="2829580"/>
            <a:ext cx="288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agneto" pitchFamily="82" charset="0"/>
              </a:rPr>
              <a:t>Man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21056" y="3703036"/>
            <a:ext cx="2884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Magneto" pitchFamily="82" charset="0"/>
              </a:rPr>
              <a:t>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Two genealogies: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954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Matthew 1.1-16 </a:t>
            </a:r>
            <a:r>
              <a:rPr lang="en-US" sz="3200" dirty="0" smtClean="0">
                <a:latin typeface="+mj-lt"/>
              </a:rPr>
              <a:t>~ Legal right through Joseph to David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2334904"/>
            <a:ext cx="541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Through Solomon</a:t>
            </a:r>
            <a:endParaRPr lang="en-US" sz="32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917208"/>
            <a:ext cx="594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Luke 3.23-38 </a:t>
            </a:r>
            <a:r>
              <a:rPr lang="en-US" sz="3200" dirty="0" smtClean="0">
                <a:latin typeface="+mj-lt"/>
              </a:rPr>
              <a:t>~ Hereditary right through Mary to David </a:t>
            </a:r>
            <a:endParaRPr lang="en-US" sz="32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444425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Through Nathan (all the back to Adam)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Matthew shows Jesus as the Promised Messiah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752600"/>
            <a:ext cx="6172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+mj-lt"/>
              </a:rPr>
              <a:t>Luke shows Jesus as the Perfect Man (last Adam, 1 Cor. 15:45)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+mj-lt"/>
              </a:rPr>
              <a:t>Key word in Mark </a:t>
            </a:r>
            <a:r>
              <a:rPr lang="en-US" sz="3200" dirty="0" smtClean="0">
                <a:latin typeface="+mj-lt"/>
              </a:rPr>
              <a:t>is 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immediately</a:t>
            </a:r>
            <a:r>
              <a:rPr lang="en-US" sz="3200" dirty="0" smtClean="0">
                <a:latin typeface="+mj-lt"/>
              </a:rPr>
              <a:t> (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straightforward</a:t>
            </a:r>
            <a:r>
              <a:rPr lang="en-US" sz="3200" dirty="0" smtClean="0">
                <a:latin typeface="+mj-lt"/>
              </a:rPr>
              <a:t>) ~ </a:t>
            </a:r>
            <a:r>
              <a:rPr lang="en-US" sz="3200" b="1" i="1" dirty="0" err="1" smtClean="0">
                <a:solidFill>
                  <a:schemeClr val="bg1"/>
                </a:solidFill>
              </a:rPr>
              <a:t>euthus</a:t>
            </a:r>
            <a:endParaRPr lang="en-US" sz="32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752600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 42 of 80x in Mark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Stones into bread </a:t>
            </a:r>
            <a:r>
              <a:rPr lang="en-US" sz="3200" dirty="0" smtClean="0">
                <a:latin typeface="+mj-lt"/>
              </a:rPr>
              <a:t>~ the </a:t>
            </a:r>
            <a:r>
              <a:rPr lang="en-US" sz="3200" dirty="0" err="1" smtClean="0">
                <a:latin typeface="+mj-lt"/>
              </a:rPr>
              <a:t>tempta-tion</a:t>
            </a:r>
            <a:r>
              <a:rPr lang="en-US" sz="3200" dirty="0" smtClean="0">
                <a:latin typeface="+mj-lt"/>
              </a:rPr>
              <a:t> of the body</a:t>
            </a:r>
            <a:endParaRPr lang="en-US" sz="32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7526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The pinnacle of the Temple </a:t>
            </a:r>
            <a:r>
              <a:rPr lang="en-US" sz="3200" dirty="0" smtClean="0">
                <a:latin typeface="+mj-lt"/>
              </a:rPr>
              <a:t>~ the temptation of the soul</a:t>
            </a:r>
            <a:endParaRPr lang="en-US" sz="32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274643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To bow before Satan </a:t>
            </a:r>
            <a:r>
              <a:rPr lang="en-US" sz="3200" dirty="0" smtClean="0">
                <a:latin typeface="+mj-lt"/>
              </a:rPr>
              <a:t>~ the temptation of the spirit 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4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9" grpId="0"/>
      <p:bldP spid="9" grpId="1"/>
      <p:bldP spid="9" grpId="2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Watched</a:t>
            </a:r>
            <a:r>
              <a:rPr lang="en-US" sz="3200" dirty="0" smtClean="0">
                <a:latin typeface="+mj-lt"/>
              </a:rPr>
              <a:t> ~ </a:t>
            </a:r>
            <a:r>
              <a:rPr lang="en-US" sz="3200" b="1" i="1" dirty="0" err="1" smtClean="0">
                <a:solidFill>
                  <a:schemeClr val="bg1"/>
                </a:solidFill>
              </a:rPr>
              <a:t>paratēreō</a:t>
            </a:r>
            <a:r>
              <a:rPr lang="en-US" sz="3200" dirty="0" smtClean="0">
                <a:latin typeface="+mj-lt"/>
              </a:rPr>
              <a:t> – </a:t>
            </a:r>
            <a:r>
              <a:rPr lang="en-US" sz="3200" i="1" dirty="0" smtClean="0">
                <a:latin typeface="+mj-lt"/>
              </a:rPr>
              <a:t>to watch over intensely</a:t>
            </a:r>
            <a:endParaRPr lang="en-US" sz="3200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6858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Mark 3:5 ~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And when He had looked around at them with anger…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60960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Magneto" pitchFamily="82" charset="0"/>
              </a:rPr>
              <a:t>Matthew, Mark and Luke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5801" y="175729"/>
            <a:ext cx="814838" cy="6148871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txBody>
          <a:bodyPr vert="wordArtVert" wrap="square" lIns="27432" tIns="45720" rIns="27432" rtlCol="0">
            <a:spAutoFit/>
          </a:bodyPr>
          <a:lstStyle/>
          <a:p>
            <a:pPr algn="ctr"/>
            <a:r>
              <a:rPr lang="en-US" spc="1000" dirty="0" smtClean="0">
                <a:solidFill>
                  <a:srgbClr val="000000"/>
                </a:solidFill>
                <a:latin typeface="Arial Black" pitchFamily="34" charset="0"/>
              </a:rPr>
              <a:t>SYNOPTIC GOSPELS</a:t>
            </a:r>
            <a:endParaRPr lang="en-US" spc="1000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Route_66">
  <a:themeElements>
    <a:clrScheme name="Route 66">
      <a:dk1>
        <a:srgbClr val="FFFFFF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ute 66">
      <a:majorFont>
        <a:latin typeface="Magneto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latin typeface="+mj-lt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Route_66</Template>
  <TotalTime>6052</TotalTime>
  <Words>655</Words>
  <Application>Microsoft Office PowerPoint</Application>
  <PresentationFormat>On-screen Show (4:3)</PresentationFormat>
  <Paragraphs>105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Route_66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365</cp:revision>
  <dcterms:created xsi:type="dcterms:W3CDTF">2009-11-05T11:36:25Z</dcterms:created>
  <dcterms:modified xsi:type="dcterms:W3CDTF">2009-11-16T21:42:48Z</dcterms:modified>
</cp:coreProperties>
</file>